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1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1" r:id="rId6"/>
    <p:sldId id="259" r:id="rId7"/>
    <p:sldId id="275" r:id="rId8"/>
    <p:sldId id="274" r:id="rId9"/>
    <p:sldId id="278" r:id="rId10"/>
    <p:sldId id="279" r:id="rId11"/>
    <p:sldId id="280" r:id="rId12"/>
    <p:sldId id="282" r:id="rId13"/>
    <p:sldId id="283" r:id="rId14"/>
    <p:sldId id="269" r:id="rId15"/>
    <p:sldId id="285" r:id="rId16"/>
    <p:sldId id="286" r:id="rId17"/>
    <p:sldId id="273" r:id="rId18"/>
    <p:sldId id="287" r:id="rId19"/>
    <p:sldId id="268" r:id="rId20"/>
  </p:sldIdLst>
  <p:sldSz cx="9144000" cy="5143500"/>
  <p:notesSz cx="5143500" cy="9144000"/>
  <p:custDataLst>
    <p:tags r:id="rId2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5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98" y="842043"/>
            <a:ext cx="6858587" cy="17912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98" y="2702396"/>
            <a:ext cx="6858587" cy="124222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45"/>
            </a:lvl3pPr>
            <a:lvl4pPr marL="1029335" indent="0" algn="ctr">
              <a:buNone/>
              <a:defRPr sz="1200"/>
            </a:lvl4pPr>
            <a:lvl5pPr marL="1372235" indent="0" algn="ctr">
              <a:buNone/>
              <a:defRPr sz="1200"/>
            </a:lvl5pPr>
            <a:lvl6pPr marL="1715135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04" y="4768794"/>
            <a:ext cx="2057576" cy="273932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209" y="4768794"/>
            <a:ext cx="3086364" cy="27393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8503" y="4768794"/>
            <a:ext cx="2057576" cy="273932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19.png"/><Relationship Id="rId3" Type="http://schemas.openxmlformats.org/officeDocument/2006/relationships/tags" Target="../tags/tag21.xml"/><Relationship Id="rId22" Type="http://schemas.openxmlformats.org/officeDocument/2006/relationships/notesSlide" Target="../notesSlides/notesSlide13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37.xml"/><Relationship Id="rId2" Type="http://schemas.openxmlformats.org/officeDocument/2006/relationships/image" Target="../media/image2.png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../media/image22.png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../media/image21.png"/><Relationship Id="rId3" Type="http://schemas.openxmlformats.org/officeDocument/2006/relationships/tags" Target="../tags/tag39.xml"/><Relationship Id="rId22" Type="http://schemas.openxmlformats.org/officeDocument/2006/relationships/notesSlide" Target="../notesSlides/notesSlide14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26.jpeg"/><Relationship Id="rId2" Type="http://schemas.openxmlformats.org/officeDocument/2006/relationships/image" Target="../media/image20.png"/><Relationship Id="rId19" Type="http://schemas.openxmlformats.org/officeDocument/2006/relationships/tags" Target="../tags/tag48.xml"/><Relationship Id="rId18" Type="http://schemas.openxmlformats.org/officeDocument/2006/relationships/image" Target="../media/image25.png"/><Relationship Id="rId17" Type="http://schemas.openxmlformats.org/officeDocument/2006/relationships/tags" Target="../tags/tag47.xml"/><Relationship Id="rId16" Type="http://schemas.openxmlformats.org/officeDocument/2006/relationships/image" Target="../media/image24.jpeg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image" Target="../media/image2.png"/><Relationship Id="rId12" Type="http://schemas.openxmlformats.org/officeDocument/2006/relationships/image" Target="../media/image5.jpeg"/><Relationship Id="rId11" Type="http://schemas.openxmlformats.org/officeDocument/2006/relationships/image" Target="../media/image23.jpeg"/><Relationship Id="rId10" Type="http://schemas.openxmlformats.org/officeDocument/2006/relationships/tags" Target="../tags/tag44.xml"/><Relationship Id="rId1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../media/image22.png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image" Target="../media/image21.png"/><Relationship Id="rId3" Type="http://schemas.openxmlformats.org/officeDocument/2006/relationships/tags" Target="../tags/tag49.xml"/><Relationship Id="rId20" Type="http://schemas.openxmlformats.org/officeDocument/2006/relationships/notesSlide" Target="../notesSlides/notesSlide15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30.jpeg"/><Relationship Id="rId17" Type="http://schemas.openxmlformats.org/officeDocument/2006/relationships/tags" Target="../tags/tag58.xml"/><Relationship Id="rId16" Type="http://schemas.openxmlformats.org/officeDocument/2006/relationships/image" Target="../media/image29.png"/><Relationship Id="rId15" Type="http://schemas.openxmlformats.org/officeDocument/2006/relationships/tags" Target="../tags/tag57.xml"/><Relationship Id="rId14" Type="http://schemas.openxmlformats.org/officeDocument/2006/relationships/image" Target="../media/image28.png"/><Relationship Id="rId13" Type="http://schemas.openxmlformats.org/officeDocument/2006/relationships/tags" Target="../tags/tag56.xml"/><Relationship Id="rId12" Type="http://schemas.openxmlformats.org/officeDocument/2006/relationships/image" Target="../media/image27.jpeg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3" Type="http://schemas.openxmlformats.org/officeDocument/2006/relationships/image" Target="../media/image31.webp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2.pn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6.png"/><Relationship Id="rId2" Type="http://schemas.openxmlformats.org/officeDocument/2006/relationships/tags" Target="../tags/tag7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2.png"/><Relationship Id="rId6" Type="http://schemas.openxmlformats.org/officeDocument/2006/relationships/image" Target="../media/image9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6.png"/><Relationship Id="rId2" Type="http://schemas.openxmlformats.org/officeDocument/2006/relationships/tags" Target="../tags/tag14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.jpeg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9398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8140" y="1708150"/>
            <a:ext cx="830961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77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一核引领   多点支撑</a:t>
            </a:r>
            <a:endParaRPr lang="en-US" sz="3750" b="1" dirty="0">
              <a:solidFill>
                <a:srgbClr val="0077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ctr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77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创新推进泰安地域文化基因解码利用</a:t>
            </a:r>
            <a:endParaRPr lang="zh-CN" alt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571500" y="2576513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150"/>
              </a:lnSpc>
              <a:buNone/>
            </a:pP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06730" y="3717290"/>
            <a:ext cx="80010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25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泰安市文化和旅游局</a:t>
            </a:r>
            <a:r>
              <a:rPr lang="en-US" altLang="zh-CN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0" indent="0" algn="ctr">
              <a:lnSpc>
                <a:spcPts val="1725"/>
              </a:lnSpc>
              <a:buNone/>
            </a:pPr>
            <a:r>
              <a:rPr lang="en-US" altLang="zh-CN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0" indent="0" algn="ctr">
              <a:lnSpc>
                <a:spcPts val="1725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2026</a:t>
            </a:r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年</a:t>
            </a:r>
            <a:r>
              <a:rPr lang="en-US" altLang="zh-CN" sz="2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月</a:t>
            </a:r>
            <a:endParaRPr lang="zh-CN" altLang="en-US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1026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9605" y="617220"/>
            <a:ext cx="392303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（二）推进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“</a:t>
            </a: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多点支撑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”</a:t>
            </a:r>
            <a:endParaRPr lang="en-US" altLang="zh-CN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15" name="Text 3"/>
          <p:cNvSpPr/>
          <p:nvPr/>
        </p:nvSpPr>
        <p:spPr>
          <a:xfrm>
            <a:off x="0" y="0"/>
            <a:ext cx="1523365" cy="7512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22500"/>
              </a:lnSpc>
              <a:buNone/>
            </a:pPr>
            <a:endParaRPr lang="en-US" sz="8000" b="1" dirty="0">
              <a:solidFill>
                <a:srgbClr val="00773D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7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ts val="5250"/>
              </a:lnSpc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二、搭建地域文化解码工作格局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2410" y="2148840"/>
            <a:ext cx="3996690" cy="2452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泰安作为国家历史文化名城，</a:t>
            </a: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泰山文化、大汶口文化、黄河文化、运河文化、长城文化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在此交融共生，</a:t>
            </a: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和圣、复圣、史圣、乐圣、商圣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在此争鸣。我们从多彩文化基因中选出</a:t>
            </a: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具有产业潜力、便于转化利用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的</a:t>
            </a:r>
            <a:endParaRPr lang="zh-CN" altLang="en-US" sz="16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6项核心文化标识进行解码探索。</a:t>
            </a:r>
            <a:endParaRPr lang="zh-CN" altLang="en-US" sz="16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pic>
        <p:nvPicPr>
          <p:cNvPr id="67" name="图片 66" descr="/home/uos/Desktop/11.25日所需图片/岱庙/微信图片_20231124105348.jpg微信图片_20231124105348"/>
          <p:cNvPicPr>
            <a:picLocks noChangeAspect="1"/>
          </p:cNvPicPr>
          <p:nvPr/>
        </p:nvPicPr>
        <p:blipFill>
          <a:blip r:embed="rId3"/>
          <a:srcRect l="10215" r="10729"/>
          <a:stretch>
            <a:fillRect/>
          </a:stretch>
        </p:blipFill>
        <p:spPr>
          <a:xfrm>
            <a:off x="4290060" y="1963420"/>
            <a:ext cx="4538345" cy="2835910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9605" y="617220"/>
            <a:ext cx="392303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（二）推进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“</a:t>
            </a: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多点支撑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”</a:t>
            </a:r>
            <a:endParaRPr lang="en-US" altLang="zh-CN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15" name="Text 3"/>
          <p:cNvSpPr/>
          <p:nvPr/>
        </p:nvSpPr>
        <p:spPr>
          <a:xfrm>
            <a:off x="0" y="0"/>
            <a:ext cx="1523365" cy="7512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22500"/>
              </a:lnSpc>
              <a:buNone/>
            </a:pPr>
            <a:endParaRPr lang="en-US" sz="8000" b="1" dirty="0">
              <a:solidFill>
                <a:srgbClr val="00773D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7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ts val="5250"/>
              </a:lnSpc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二、搭建地域文化解码工作格局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endParaRPr lang="zh-CN" altLang="en-US"/>
          </a:p>
        </p:txBody>
      </p:sp>
      <p:pic>
        <p:nvPicPr>
          <p:cNvPr id="19" name="图片 18" descr="第六代传承人程银贵雕刻桃木雕刻作品《花开富贵》，主要运用了平面浮雕的技法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60" y="3284855"/>
            <a:ext cx="2860040" cy="1785620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0180" y="3535680"/>
            <a:ext cx="2946400" cy="1632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宁阳县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立足“蟋蟀之乡”品牌优势，围绕“</a:t>
            </a:r>
            <a:r>
              <a:rPr lang="zh-CN" altLang="en-US" sz="14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蟋蟀文化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”开展文献梳理与非遗数字化采集，对斗蟋技艺、蟋蟀罐制作等非遗项目进行三维建模与数据采集，深入挖掘蟋蟀文化的民俗内涵与产业价值。</a:t>
            </a:r>
            <a:endParaRPr lang="zh-CN" altLang="en-US" sz="14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27375" y="1871980"/>
            <a:ext cx="3048000" cy="1391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肥城市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作为中国桃都，突出“</a:t>
            </a:r>
            <a:r>
              <a:rPr lang="zh-CN" altLang="en-US" sz="14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桃木雕刻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”解码，收集整理口述史料和实物资料，完善基础档案，对桃木雕刻的工艺流程、代表性纹样、传统寓意等进行分析归纳。</a:t>
            </a:r>
            <a:endParaRPr lang="zh-CN" altLang="en-US" sz="14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6335" y="3316605"/>
            <a:ext cx="290830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东平县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抢抓我市创建省级黄河重大国家战略先行区机遇，重点做好黄河、运河、汶河</a:t>
            </a:r>
            <a:r>
              <a:rPr lang="en-US" altLang="zh-CN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水文化</a:t>
            </a:r>
            <a:r>
              <a:rPr lang="en-US" altLang="zh-CN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解码文章，系统梳理戴村坝水利工程、运河非遗技艺、沿岸民俗风情，围绕</a:t>
            </a:r>
            <a:r>
              <a:rPr lang="en-US" altLang="zh-CN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漕运</a:t>
            </a:r>
            <a:r>
              <a:rPr lang="en-US" altLang="zh-CN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”“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水利</a:t>
            </a:r>
            <a:r>
              <a:rPr lang="en-US" altLang="zh-CN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”“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商埠</a:t>
            </a:r>
            <a:r>
              <a:rPr lang="en-US" altLang="zh-CN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”“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民俗</a:t>
            </a:r>
            <a:r>
              <a:rPr lang="en-US" altLang="zh-CN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等核心要素，概括归纳东平</a:t>
            </a:r>
            <a:r>
              <a:rPr lang="en-US" altLang="zh-CN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水文化</a:t>
            </a:r>
            <a:r>
              <a:rPr lang="en-US" altLang="zh-CN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数字化表达形式。</a:t>
            </a:r>
            <a:endParaRPr lang="zh-CN" altLang="en-US" sz="14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pic>
        <p:nvPicPr>
          <p:cNvPr id="20" name="图片 19" descr="98587a37e786f01af5e612f0fc29a7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35" y="1717675"/>
            <a:ext cx="2737485" cy="1590675"/>
          </a:xfrm>
          <a:prstGeom prst="roundRect">
            <a:avLst/>
          </a:prstGeom>
        </p:spPr>
      </p:pic>
      <p:pic>
        <p:nvPicPr>
          <p:cNvPr id="9" name="图片 8" descr="_cgi-bin_mmwebwx-bin_webwxgetmsgimg__&amp;MsgID=5377152291169171245&amp;skey=@crypt_97f79ee9_419efc9a202f64b61a26cd0f418fe809&amp;mmweb_appid=wx_webfilehelper"/>
          <p:cNvPicPr>
            <a:picLocks noChangeAspect="1"/>
          </p:cNvPicPr>
          <p:nvPr/>
        </p:nvPicPr>
        <p:blipFill>
          <a:blip r:embed="rId5"/>
          <a:srcRect t="5738" b="9906"/>
          <a:stretch>
            <a:fillRect/>
          </a:stretch>
        </p:blipFill>
        <p:spPr>
          <a:xfrm>
            <a:off x="319405" y="1700530"/>
            <a:ext cx="2613025" cy="1694180"/>
          </a:xfrm>
          <a:prstGeom prst="round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8370" y="536448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333333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00773D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22500" dirty="0"/>
          </a:p>
        </p:txBody>
      </p:sp>
      <p:sp>
        <p:nvSpPr>
          <p:cNvPr id="7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zh-CN" altLang="en-US" sz="28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推进特色文化解码成果转化</a:t>
            </a:r>
            <a:endParaRPr lang="zh-CN" altLang="en-US" sz="28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2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9605" y="617220"/>
            <a:ext cx="669671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紧盯时间节点，坚持步步为营</a:t>
            </a:r>
            <a:endParaRPr lang="zh-CN" altLang="en-US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9605" y="132334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15" name="Text 3"/>
          <p:cNvSpPr/>
          <p:nvPr/>
        </p:nvSpPr>
        <p:spPr>
          <a:xfrm>
            <a:off x="0" y="0"/>
            <a:ext cx="1523365" cy="7512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22500"/>
              </a:lnSpc>
              <a:buNone/>
            </a:pPr>
            <a:endParaRPr lang="en-US" sz="8000" b="1" dirty="0">
              <a:solidFill>
                <a:srgbClr val="00773D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7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lnSpc>
                <a:spcPts val="5250"/>
              </a:lnSpc>
              <a:buClrTx/>
              <a:buSzTx/>
              <a:buFontTx/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三、推进特色文化解码成果转化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28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1853565"/>
            <a:ext cx="8382000" cy="3105150"/>
          </a:xfrm>
          <a:prstGeom prst="rect">
            <a:avLst/>
          </a:prstGeom>
        </p:spPr>
      </p:pic>
      <p:sp>
        <p:nvSpPr>
          <p:cNvPr id="29" name="Text 3"/>
          <p:cNvSpPr/>
          <p:nvPr>
            <p:custDataLst>
              <p:tags r:id="rId5"/>
            </p:custDataLst>
          </p:nvPr>
        </p:nvSpPr>
        <p:spPr>
          <a:xfrm>
            <a:off x="595313" y="418594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7 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促进市场转化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30" name="Text 4"/>
          <p:cNvSpPr/>
          <p:nvPr>
            <p:custDataLst>
              <p:tags r:id="rId6"/>
            </p:custDataLst>
          </p:nvPr>
        </p:nvSpPr>
        <p:spPr>
          <a:xfrm>
            <a:off x="518160" y="4446270"/>
            <a:ext cx="243967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r">
              <a:lnSpc>
                <a:spcPts val="1650"/>
              </a:lnSpc>
              <a:buClrTx/>
              <a:buSzTx/>
              <a:buFontTx/>
              <a:buNone/>
            </a:pP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将解码成果运用于数字转化、IP打造、文创</a:t>
            </a: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开发、品牌赋能等 。</a:t>
            </a:r>
            <a:endParaRPr lang="zh-CN" altLang="en-US" sz="1000" b="1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1" name="Text 5"/>
          <p:cNvSpPr/>
          <p:nvPr>
            <p:custDataLst>
              <p:tags r:id="rId7"/>
            </p:custDataLst>
          </p:nvPr>
        </p:nvSpPr>
        <p:spPr>
          <a:xfrm>
            <a:off x="595313" y="3412927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5 规范数据入库</a:t>
            </a:r>
            <a:endParaRPr lang="en-US" sz="1200" dirty="0"/>
          </a:p>
        </p:txBody>
      </p:sp>
      <p:sp>
        <p:nvSpPr>
          <p:cNvPr id="32" name="Text 6"/>
          <p:cNvSpPr/>
          <p:nvPr>
            <p:custDataLst>
              <p:tags r:id="rId8"/>
            </p:custDataLst>
          </p:nvPr>
        </p:nvSpPr>
        <p:spPr>
          <a:xfrm>
            <a:off x="517525" y="3681730"/>
            <a:ext cx="2440305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按照</a:t>
            </a: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“齐鲁文化基因解码大数据中心”入库标准，完成对接入库</a:t>
            </a:r>
            <a:r>
              <a:rPr lang="zh-CN" altLang="en-US" sz="105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。</a:t>
            </a:r>
            <a:endParaRPr lang="zh-CN" altLang="en-US" sz="1050" b="1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33" name="Text 7"/>
          <p:cNvSpPr/>
          <p:nvPr>
            <p:custDataLst>
              <p:tags r:id="rId9"/>
            </p:custDataLst>
          </p:nvPr>
        </p:nvSpPr>
        <p:spPr>
          <a:xfrm>
            <a:off x="595313" y="262467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3 形成解码报告</a:t>
            </a:r>
            <a:endParaRPr lang="en-US" sz="1200" dirty="0"/>
          </a:p>
        </p:txBody>
      </p:sp>
      <p:sp>
        <p:nvSpPr>
          <p:cNvPr id="34" name="Text 8"/>
          <p:cNvSpPr/>
          <p:nvPr>
            <p:custDataLst>
              <p:tags r:id="rId10"/>
            </p:custDataLst>
          </p:nvPr>
        </p:nvSpPr>
        <p:spPr>
          <a:xfrm>
            <a:off x="605790" y="2896235"/>
            <a:ext cx="248158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r">
              <a:lnSpc>
                <a:spcPts val="1650"/>
              </a:lnSpc>
              <a:buClrTx/>
              <a:buSzTx/>
              <a:buFontTx/>
              <a:buNone/>
            </a:pP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按照“核心层、规则层、表现层、动态层”开展解码，</a:t>
            </a: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产出完备的解码报告。</a:t>
            </a:r>
            <a:endParaRPr lang="zh-CN" altLang="en-US" sz="1000" b="1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5" name="Text 9"/>
          <p:cNvSpPr/>
          <p:nvPr>
            <p:custDataLst>
              <p:tags r:id="rId11"/>
            </p:custDataLst>
          </p:nvPr>
        </p:nvSpPr>
        <p:spPr>
          <a:xfrm>
            <a:off x="595313" y="182118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1 聚焦</a:t>
            </a:r>
            <a:r>
              <a:rPr lang="zh-CN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核心</a:t>
            </a: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文化</a:t>
            </a:r>
            <a:endParaRPr lang="en-US" sz="1200" dirty="0"/>
          </a:p>
        </p:txBody>
      </p:sp>
      <p:sp>
        <p:nvSpPr>
          <p:cNvPr id="36" name="Text 10"/>
          <p:cNvSpPr/>
          <p:nvPr>
            <p:custDataLst>
              <p:tags r:id="rId12"/>
            </p:custDataLst>
          </p:nvPr>
        </p:nvSpPr>
        <p:spPr>
          <a:xfrm>
            <a:off x="518160" y="2119630"/>
            <a:ext cx="262128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聚焦</a:t>
            </a:r>
            <a:r>
              <a:rPr lang="en-US" altLang="zh-CN" sz="10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10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国泰民安</a:t>
            </a:r>
            <a:r>
              <a:rPr lang="en-US" altLang="zh-CN" sz="10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r>
              <a:rPr lang="zh-CN" altLang="en-US" sz="10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文化、石敢当文化、和圣文化、桃木文化、蟋蟀文化、运河等核心文化。</a:t>
            </a:r>
            <a:endParaRPr lang="zh-CN" altLang="en-US" sz="1000" b="1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37" name="Text 11"/>
          <p:cNvSpPr/>
          <p:nvPr>
            <p:custDataLst>
              <p:tags r:id="rId13"/>
            </p:custDataLst>
          </p:nvPr>
        </p:nvSpPr>
        <p:spPr>
          <a:xfrm>
            <a:off x="6186488" y="185928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 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深入调查分析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38" name="Text 12"/>
          <p:cNvSpPr/>
          <p:nvPr>
            <p:custDataLst>
              <p:tags r:id="rId14"/>
            </p:custDataLst>
          </p:nvPr>
        </p:nvSpPr>
        <p:spPr>
          <a:xfrm>
            <a:off x="6186805" y="2119630"/>
            <a:ext cx="2573655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1650"/>
              </a:lnSpc>
              <a:buClrTx/>
              <a:buSzTx/>
              <a:buFontTx/>
              <a:buNone/>
            </a:pP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深入</a:t>
            </a: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走访、调研、收集基础资料，更加全面系统展示文化的内涵和外延。</a:t>
            </a:r>
            <a:endParaRPr lang="zh-CN" altLang="en-US" sz="1000" b="1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9" name="Text 13"/>
          <p:cNvSpPr/>
          <p:nvPr>
            <p:custDataLst>
              <p:tags r:id="rId15"/>
            </p:custDataLst>
          </p:nvPr>
        </p:nvSpPr>
        <p:spPr>
          <a:xfrm>
            <a:off x="6186488" y="2635468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4 构建基因图谱</a:t>
            </a:r>
            <a:endParaRPr lang="en-US" sz="1200" dirty="0"/>
          </a:p>
        </p:txBody>
      </p:sp>
      <p:sp>
        <p:nvSpPr>
          <p:cNvPr id="40" name="Text 14"/>
          <p:cNvSpPr/>
          <p:nvPr>
            <p:custDataLst>
              <p:tags r:id="rId16"/>
            </p:custDataLst>
          </p:nvPr>
        </p:nvSpPr>
        <p:spPr>
          <a:xfrm>
            <a:off x="6118225" y="2900680"/>
            <a:ext cx="2594610" cy="4210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1650"/>
              </a:lnSpc>
              <a:buClrTx/>
              <a:buSzTx/>
              <a:buFontTx/>
              <a:buNone/>
            </a:pP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建立全面、</a:t>
            </a: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可视化的文化基因图谱，科学、直观展示各要素间的关联关系。</a:t>
            </a:r>
            <a:endParaRPr lang="zh-CN" altLang="en-US" sz="1000" b="1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41" name="Text 15"/>
          <p:cNvSpPr/>
          <p:nvPr>
            <p:custDataLst>
              <p:tags r:id="rId17"/>
            </p:custDataLst>
          </p:nvPr>
        </p:nvSpPr>
        <p:spPr>
          <a:xfrm>
            <a:off x="6209983" y="3412927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6 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开展版权登记</a:t>
            </a:r>
            <a:endParaRPr lang="zh-CN" altLang="en-US" sz="1200" b="1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2" name="Text 17"/>
          <p:cNvSpPr/>
          <p:nvPr>
            <p:custDataLst>
              <p:tags r:id="rId18"/>
            </p:custDataLst>
          </p:nvPr>
        </p:nvSpPr>
        <p:spPr>
          <a:xfrm>
            <a:off x="6186488" y="4187845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8 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助力文旅发展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3" name="Text 18"/>
          <p:cNvSpPr/>
          <p:nvPr>
            <p:custDataLst>
              <p:tags r:id="rId19"/>
            </p:custDataLst>
          </p:nvPr>
        </p:nvSpPr>
        <p:spPr>
          <a:xfrm>
            <a:off x="6186805" y="4335780"/>
            <a:ext cx="2534920" cy="72263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1650"/>
              </a:lnSpc>
              <a:buClrTx/>
              <a:buSzTx/>
              <a:buFontTx/>
              <a:buNone/>
            </a:pP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以高质量基因解码利用，助力文化“两创”和文旅融合高质量发展。</a:t>
            </a:r>
            <a:endParaRPr lang="zh-CN" altLang="en-US" sz="1000" b="1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44" name="Text 14"/>
          <p:cNvSpPr/>
          <p:nvPr>
            <p:custDataLst>
              <p:tags r:id="rId20"/>
            </p:custDataLst>
          </p:nvPr>
        </p:nvSpPr>
        <p:spPr>
          <a:xfrm>
            <a:off x="6186805" y="3711575"/>
            <a:ext cx="2589530" cy="4210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algn="l">
              <a:lnSpc>
                <a:spcPts val="1650"/>
              </a:lnSpc>
              <a:buClrTx/>
              <a:buSzTx/>
              <a:buFontTx/>
              <a:buNone/>
            </a:pPr>
            <a:r>
              <a:rPr lang="zh-CN" altLang="en-US" sz="10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将解码过程中产生的独特标识、元素、符号等进行总结归纳，进行版权登记。</a:t>
            </a:r>
            <a:endParaRPr lang="zh-CN" altLang="en-US" sz="1000" b="1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975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313940" y="1638300"/>
            <a:ext cx="2470785" cy="279209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554605" y="1948180"/>
            <a:ext cx="2209800" cy="2699385"/>
          </a:xfrm>
          <a:prstGeom prst="rect">
            <a:avLst/>
          </a:prstGeom>
        </p:spPr>
      </p:pic>
      <p:sp>
        <p:nvSpPr>
          <p:cNvPr id="7" name="Text 3"/>
          <p:cNvSpPr/>
          <p:nvPr>
            <p:custDataLst>
              <p:tags r:id="rId5"/>
            </p:custDataLst>
          </p:nvPr>
        </p:nvSpPr>
        <p:spPr>
          <a:xfrm>
            <a:off x="3280410" y="2239010"/>
            <a:ext cx="1278255" cy="27686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推出一批数字成果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8" name="Text 4"/>
          <p:cNvSpPr/>
          <p:nvPr>
            <p:custDataLst>
              <p:tags r:id="rId6"/>
            </p:custDataLst>
          </p:nvPr>
        </p:nvSpPr>
        <p:spPr>
          <a:xfrm>
            <a:off x="2821305" y="2521585"/>
            <a:ext cx="1750695" cy="194183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zh-CN" altLang="en-US" sz="1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坚持解码成果与泰山系列</a:t>
            </a:r>
            <a:r>
              <a:rPr lang="en-US" altLang="zh-CN" sz="1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</a:t>
            </a:r>
            <a:r>
              <a:rPr lang="zh-CN" altLang="en-US" sz="1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数字藏品</a:t>
            </a:r>
            <a:r>
              <a:rPr lang="en-US" altLang="zh-CN" sz="1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”</a:t>
            </a:r>
            <a:r>
              <a:rPr lang="zh-CN" altLang="en-US" sz="1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项目结合，推出</a:t>
            </a:r>
            <a:r>
              <a:rPr lang="en-US" altLang="zh-CN" sz="12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10</a:t>
            </a:r>
            <a:r>
              <a:rPr lang="zh-CN" altLang="en-US" sz="12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款</a:t>
            </a:r>
            <a:r>
              <a:rPr lang="zh-CN" altLang="en-US" sz="1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主题数字藏品。依托现有遇石记</a:t>
            </a:r>
            <a:r>
              <a:rPr lang="en-US" altLang="zh-CN" sz="1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AR</a:t>
            </a:r>
            <a:r>
              <a:rPr lang="zh-CN" altLang="en-US" sz="1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幻境系统实现石敢当文化数字化呈现。推进肥城桃木、宁阳蟋蟀文化等地域文化数字化创新，拓展数字文博、促进线上传播。</a:t>
            </a:r>
            <a:endParaRPr lang="en-US" sz="12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611370" y="1953895"/>
            <a:ext cx="2209165" cy="2693035"/>
          </a:xfrm>
          <a:prstGeom prst="rect">
            <a:avLst/>
          </a:prstGeom>
        </p:spPr>
      </p:pic>
      <p:sp>
        <p:nvSpPr>
          <p:cNvPr id="11" name="Text 6"/>
          <p:cNvSpPr/>
          <p:nvPr>
            <p:custDataLst>
              <p:tags r:id="rId9"/>
            </p:custDataLst>
          </p:nvPr>
        </p:nvSpPr>
        <p:spPr>
          <a:xfrm>
            <a:off x="4908550" y="2393950"/>
            <a:ext cx="1631950" cy="17811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1650"/>
              </a:lnSpc>
              <a:buClrTx/>
              <a:buSzTx/>
              <a:buFontTx/>
              <a:buNone/>
            </a:pP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以解码成果赋能新大宋不夜城、梦幻桃花源、石敢当文化园、封禅大典、泰山神启、故乡的月等</a:t>
            </a:r>
            <a:r>
              <a:rPr lang="en-US" altLang="zh-CN" sz="12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10</a:t>
            </a:r>
            <a:r>
              <a:rPr lang="zh-CN" altLang="en-US" sz="12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个</a:t>
            </a: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沉浸式体验项目优化提升，丰富文化场景体验。</a:t>
            </a:r>
            <a:endParaRPr lang="zh-CN" altLang="en-US" sz="1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27" name="图片 26" descr="梦幻桃花源景区：桃花仙子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84645" y="3434080"/>
            <a:ext cx="2396490" cy="1582420"/>
          </a:xfrm>
          <a:prstGeom prst="roundRect">
            <a:avLst/>
          </a:prstGeom>
        </p:spPr>
      </p:pic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12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pic>
        <p:nvPicPr>
          <p:cNvPr id="20" name="Image1"/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lnSpc>
                <a:spcPts val="5250"/>
              </a:lnSpc>
              <a:buClrTx/>
              <a:buSzTx/>
              <a:buFontTx/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三、推进特色文化解码成果转化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31" name="Text 1"/>
          <p:cNvSpPr/>
          <p:nvPr/>
        </p:nvSpPr>
        <p:spPr>
          <a:xfrm>
            <a:off x="649605" y="617220"/>
            <a:ext cx="669671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深度探索转化路径，推动区域文化从资源走向市场</a:t>
            </a:r>
            <a:endParaRPr lang="zh-CN" altLang="en-US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4" name="Text 3"/>
          <p:cNvSpPr/>
          <p:nvPr>
            <p:custDataLst>
              <p:tags r:id="rId14"/>
            </p:custDataLst>
          </p:nvPr>
        </p:nvSpPr>
        <p:spPr>
          <a:xfrm>
            <a:off x="5292725" y="2199005"/>
            <a:ext cx="1394460" cy="25273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打造一批沉浸场景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0" name="图片 9" descr="_cgi-bin_mmwebwx-bin_webwxgetmsgimg__&amp;MsgID=7024757519878776582&amp;skey=@crypt_97f79ee9_419efc9a202f64b61a26cd0f418fe809&amp;mmweb_appid=wx_webfilehelper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77800" y="1744345"/>
            <a:ext cx="2501265" cy="1506220"/>
          </a:xfrm>
          <a:prstGeom prst="roundRect">
            <a:avLst/>
          </a:prstGeom>
        </p:spPr>
      </p:pic>
      <p:pic>
        <p:nvPicPr>
          <p:cNvPr id="12" name="图片 11" descr="_cgi-bin_mmwebwx-bin_webwxgetmsgimg__&amp;MsgID=6161832024135608469&amp;skey=@crypt_97f79ee9_419efc9a202f64b61a26cd0f418fe809&amp;mmweb_appid=wx_webfilehelper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2132" t="-596" r="-2132" b="43530"/>
          <a:stretch>
            <a:fillRect/>
          </a:stretch>
        </p:blipFill>
        <p:spPr>
          <a:xfrm>
            <a:off x="177800" y="3356610"/>
            <a:ext cx="2559050" cy="1648460"/>
          </a:xfrm>
          <a:prstGeom prst="roundRect">
            <a:avLst/>
          </a:prstGeom>
        </p:spPr>
      </p:pic>
      <p:pic>
        <p:nvPicPr>
          <p:cNvPr id="14" name="图片 13" descr="/home/uos/Desktop/11.25日所需图片/东平大宋不夜城/微信图片_20231114153638.jpg微信图片_2023111415363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6710045" y="1723390"/>
            <a:ext cx="2374900" cy="1690370"/>
          </a:xfrm>
          <a:prstGeom prst="round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endParaRPr lang="zh-CN" altLang="en-US"/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pic>
        <p:nvPicPr>
          <p:cNvPr id="20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lnSpc>
                <a:spcPts val="5250"/>
              </a:lnSpc>
              <a:buClrTx/>
              <a:buSzTx/>
              <a:buFontTx/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三、推进特色文化解码成果转化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31" name="Text 1"/>
          <p:cNvSpPr/>
          <p:nvPr/>
        </p:nvSpPr>
        <p:spPr>
          <a:xfrm>
            <a:off x="649605" y="617220"/>
            <a:ext cx="669671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深度探索转化路径，推动区域文化从资源走向市场</a:t>
            </a:r>
            <a:endParaRPr lang="zh-CN" altLang="en-US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  <a:sym typeface="+mn-ea"/>
            </a:endParaRPr>
          </a:p>
        </p:txBody>
      </p:sp>
      <p:pic>
        <p:nvPicPr>
          <p:cNvPr id="38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424430" y="1925320"/>
            <a:ext cx="2231390" cy="2547620"/>
          </a:xfrm>
          <a:prstGeom prst="rect">
            <a:avLst/>
          </a:prstGeom>
        </p:spPr>
      </p:pic>
      <p:sp>
        <p:nvSpPr>
          <p:cNvPr id="39" name="Text 3"/>
          <p:cNvSpPr/>
          <p:nvPr>
            <p:custDataLst>
              <p:tags r:id="rId5"/>
            </p:custDataLst>
          </p:nvPr>
        </p:nvSpPr>
        <p:spPr>
          <a:xfrm>
            <a:off x="3245485" y="2202180"/>
            <a:ext cx="1200150" cy="25273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培育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一批文创</a:t>
            </a:r>
            <a:r>
              <a:rPr lang="en-US" altLang="zh-CN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IP</a:t>
            </a:r>
            <a:endParaRPr lang="en-US" altLang="zh-CN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40" name="Text 4"/>
          <p:cNvSpPr/>
          <p:nvPr>
            <p:custDataLst>
              <p:tags r:id="rId6"/>
            </p:custDataLst>
          </p:nvPr>
        </p:nvSpPr>
        <p:spPr>
          <a:xfrm>
            <a:off x="2846705" y="2418715"/>
            <a:ext cx="1462405" cy="16744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1650"/>
              </a:lnSpc>
              <a:buClrTx/>
              <a:buSzTx/>
              <a:buFontTx/>
              <a:buNone/>
            </a:pP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持续完善</a:t>
            </a:r>
            <a:r>
              <a:rPr lang="en-US" altLang="zh-CN" sz="12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20</a:t>
            </a:r>
            <a:r>
              <a:rPr lang="zh-CN" altLang="en-US" sz="12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款</a:t>
            </a:r>
            <a:r>
              <a:rPr lang="en-US" altLang="zh-CN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</a:t>
            </a: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泰有礼</a:t>
            </a:r>
            <a:r>
              <a:rPr lang="en-US" altLang="zh-CN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”</a:t>
            </a: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城市礼品体系，推进</a:t>
            </a:r>
            <a:r>
              <a:rPr lang="en-US" altLang="zh-CN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</a:t>
            </a: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敢当</a:t>
            </a:r>
            <a:r>
              <a:rPr lang="en-US" altLang="zh-CN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”</a:t>
            </a: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城市吉祥物、大汶口博物馆、新泰市</a:t>
            </a:r>
            <a:r>
              <a:rPr lang="en-US" altLang="zh-CN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</a:t>
            </a: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和圣六艺</a:t>
            </a:r>
            <a:r>
              <a:rPr lang="en-US" altLang="zh-CN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”</a:t>
            </a: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等系列文创产品开发。</a:t>
            </a:r>
            <a:endParaRPr lang="zh-CN" altLang="en-US" sz="1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41" name="Image 2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518025" y="1925320"/>
            <a:ext cx="2138045" cy="2536825"/>
          </a:xfrm>
          <a:prstGeom prst="rect">
            <a:avLst/>
          </a:prstGeom>
        </p:spPr>
      </p:pic>
      <p:sp>
        <p:nvSpPr>
          <p:cNvPr id="42" name="Text 6"/>
          <p:cNvSpPr/>
          <p:nvPr>
            <p:custDataLst>
              <p:tags r:id="rId9"/>
            </p:custDataLst>
          </p:nvPr>
        </p:nvSpPr>
        <p:spPr>
          <a:xfrm>
            <a:off x="4916170" y="2545715"/>
            <a:ext cx="1454785" cy="15944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1650"/>
              </a:lnSpc>
              <a:buClrTx/>
              <a:buSzTx/>
              <a:buFontTx/>
              <a:buNone/>
            </a:pPr>
            <a:r>
              <a:rPr lang="zh-CN" altLang="en-US" sz="12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以解码成果赋智泰山国际登山节、海峡两岸石敢当文化节、“宁阳蟋蟀世界杯”等品牌活动，融入开幕演出、主题活动与氛围营造中，扩大传播影响力。</a:t>
            </a:r>
            <a:endParaRPr lang="zh-CN" altLang="en-US" sz="1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43" name="Text 3"/>
          <p:cNvSpPr/>
          <p:nvPr>
            <p:custDataLst>
              <p:tags r:id="rId10"/>
            </p:custDataLst>
          </p:nvPr>
        </p:nvSpPr>
        <p:spPr>
          <a:xfrm>
            <a:off x="5146040" y="2184400"/>
            <a:ext cx="1362710" cy="25273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赋能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一批</a:t>
            </a: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品牌活动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3" name="图片 2" descr="微信图片_202406061446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22103" t="21773" r="17749" b="11842"/>
          <a:stretch>
            <a:fillRect/>
          </a:stretch>
        </p:blipFill>
        <p:spPr>
          <a:xfrm>
            <a:off x="86360" y="1744345"/>
            <a:ext cx="2455545" cy="1566545"/>
          </a:xfrm>
          <a:prstGeom prst="roundRect">
            <a:avLst/>
          </a:prstGeom>
        </p:spPr>
      </p:pic>
      <p:pic>
        <p:nvPicPr>
          <p:cNvPr id="9" name="图片 8" descr="_cgi-bin_mmwebwx-bin_webwxgetmsgimg__&amp;MsgID=7576932754662360313&amp;skey=@crypt_97f79ee9_419efc9a202f64b61a26cd0f418fe809&amp;mmweb_appid=wx_webfilehelper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6122" r="6909" b="8401"/>
          <a:stretch>
            <a:fillRect/>
          </a:stretch>
        </p:blipFill>
        <p:spPr>
          <a:xfrm>
            <a:off x="6544945" y="3507105"/>
            <a:ext cx="2514600" cy="1492885"/>
          </a:xfrm>
          <a:prstGeom prst="roundRect">
            <a:avLst/>
          </a:prstGeom>
        </p:spPr>
      </p:pic>
      <p:pic>
        <p:nvPicPr>
          <p:cNvPr id="6" name="图片 5" descr="3b3707ad-0b2f-4366-b589-c2023802cdf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6360" y="3416935"/>
            <a:ext cx="2453640" cy="1607820"/>
          </a:xfrm>
          <a:prstGeom prst="rect">
            <a:avLst/>
          </a:prstGeom>
        </p:spPr>
      </p:pic>
      <p:pic>
        <p:nvPicPr>
          <p:cNvPr id="4" name="图片 3" descr="384f550b86e71139ddd95a052228c03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545580" y="1746885"/>
            <a:ext cx="2509520" cy="157289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53340" y="53975"/>
            <a:ext cx="9137015" cy="5121910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endParaRPr lang="zh-CN" altLang="en-US"/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pic>
        <p:nvPicPr>
          <p:cNvPr id="20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>
              <a:lnSpc>
                <a:spcPts val="5250"/>
              </a:lnSpc>
              <a:buClrTx/>
              <a:buSzTx/>
              <a:buFontTx/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三、推进特色文化解码成果转化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31" name="Text 1"/>
          <p:cNvSpPr/>
          <p:nvPr/>
        </p:nvSpPr>
        <p:spPr>
          <a:xfrm>
            <a:off x="649605" y="617220"/>
            <a:ext cx="669671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讲好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“</a:t>
            </a: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登山圆梦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”</a:t>
            </a: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故事</a:t>
            </a:r>
            <a:endParaRPr lang="zh-CN" altLang="en-US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045" y="1877695"/>
            <a:ext cx="183769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1690"/>
              </a:lnSpc>
              <a:buClrTx/>
              <a:buSzTx/>
              <a:buFontTx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“登高望远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”圆梦之旅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06345" y="1885950"/>
            <a:ext cx="183769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1690"/>
              </a:lnSpc>
              <a:buClrTx/>
              <a:buSzTx/>
              <a:buFontTx/>
            </a:pPr>
            <a:r>
              <a:rPr lang="en-US" altLang="zh-CN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“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国泰民安</a:t>
            </a:r>
            <a:r>
              <a:rPr lang="en-US" altLang="zh-CN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”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体验之旅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19345" y="1873250"/>
            <a:ext cx="183769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1690"/>
              </a:lnSpc>
              <a:buClrTx/>
              <a:buSzTx/>
              <a:buFontTx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世界遗产奇妙之旅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22490" y="1873250"/>
            <a:ext cx="149479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1690"/>
              </a:lnSpc>
              <a:buClrTx/>
              <a:buSzTx/>
              <a:buFontTx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山河湖林生态之旅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0645" y="2425065"/>
            <a:ext cx="2142490" cy="1404620"/>
          </a:xfrm>
          <a:prstGeom prst="roundRect">
            <a:avLst/>
          </a:prstGeom>
        </p:spPr>
      </p:pic>
      <p:pic>
        <p:nvPicPr>
          <p:cNvPr id="16" name="图片 15" descr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890" y="2431415"/>
            <a:ext cx="2147570" cy="1371600"/>
          </a:xfrm>
          <a:prstGeom prst="round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16305" y="4169410"/>
            <a:ext cx="2525395" cy="495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315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登泰山﹒观天下：</a:t>
            </a:r>
            <a:endParaRPr lang="zh-CN" altLang="en-US" sz="2400" b="1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56915" y="4300855"/>
            <a:ext cx="4723765" cy="278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ts val="1690"/>
              </a:lnSpc>
              <a:buClrTx/>
              <a:buSzTx/>
              <a:buFontTx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共圆人生出彩梦、强国复兴梦、和平大同梦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！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algn="ctr"/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3" name="图片 2" descr="1742b750640702088df28aabf3155fad"/>
          <p:cNvPicPr>
            <a:picLocks noChangeAspect="1"/>
          </p:cNvPicPr>
          <p:nvPr/>
        </p:nvPicPr>
        <p:blipFill>
          <a:blip r:embed="rId5"/>
          <a:srcRect l="13512" r="9984" b="20806"/>
          <a:stretch>
            <a:fillRect/>
          </a:stretch>
        </p:blipFill>
        <p:spPr>
          <a:xfrm>
            <a:off x="4587240" y="2454910"/>
            <a:ext cx="2151380" cy="1348740"/>
          </a:xfrm>
          <a:prstGeom prst="roundRect">
            <a:avLst/>
          </a:prstGeom>
        </p:spPr>
      </p:pic>
      <p:pic>
        <p:nvPicPr>
          <p:cNvPr id="9" name="图片 8" descr="无标题"/>
          <p:cNvPicPr>
            <a:picLocks noChangeAspect="1"/>
          </p:cNvPicPr>
          <p:nvPr/>
        </p:nvPicPr>
        <p:blipFill>
          <a:blip r:embed="rId6"/>
          <a:srcRect l="5482"/>
          <a:stretch>
            <a:fillRect/>
          </a:stretch>
        </p:blipFill>
        <p:spPr>
          <a:xfrm>
            <a:off x="2305685" y="2454910"/>
            <a:ext cx="2183130" cy="136969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9128760" cy="51943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5625" y="1748790"/>
            <a:ext cx="8001000" cy="118554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5250"/>
              </a:lnSpc>
              <a:buNone/>
            </a:pPr>
            <a:r>
              <a:rPr lang="zh-CN" altLang="en-US" sz="4800" dirty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中国美好</a:t>
            </a:r>
            <a:r>
              <a:rPr lang="en-US" altLang="zh-CN" sz="4800" dirty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  </a:t>
            </a:r>
            <a:r>
              <a:rPr lang="zh-CN" altLang="en-US" sz="4800" dirty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民族兴盛</a:t>
            </a:r>
            <a:endParaRPr lang="zh-CN" altLang="en-US" sz="4800" dirty="0">
              <a:solidFill>
                <a:srgbClr val="0070C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marL="0" indent="0" algn="ctr">
              <a:lnSpc>
                <a:spcPts val="5250"/>
              </a:lnSpc>
              <a:buNone/>
            </a:pPr>
            <a:r>
              <a:rPr lang="zh-CN" altLang="en-US" sz="4800" dirty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山河无恙</a:t>
            </a:r>
            <a:r>
              <a:rPr lang="en-US" altLang="zh-CN" sz="4800" dirty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  </a:t>
            </a:r>
            <a:r>
              <a:rPr lang="zh-CN" altLang="en-US" sz="4800" dirty="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rPr>
              <a:t>国泰民安</a:t>
            </a:r>
            <a:endParaRPr lang="zh-CN" altLang="en-US" sz="4800" dirty="0">
              <a:solidFill>
                <a:srgbClr val="0070C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2" name="Image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95275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3433763"/>
            <a:ext cx="185737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content</a:t>
            </a:r>
            <a:endParaRPr lang="en-US" sz="3750" dirty="0"/>
          </a:p>
        </p:txBody>
      </p:sp>
      <p:sp>
        <p:nvSpPr>
          <p:cNvPr id="5" name="Text 2"/>
          <p:cNvSpPr/>
          <p:nvPr/>
        </p:nvSpPr>
        <p:spPr>
          <a:xfrm>
            <a:off x="571500" y="4176713"/>
            <a:ext cx="180975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目录</a:t>
            </a:r>
            <a:endParaRPr lang="en-US" sz="2250" dirty="0"/>
          </a:p>
        </p:txBody>
      </p:sp>
      <p:sp>
        <p:nvSpPr>
          <p:cNvPr id="6" name="Text 3"/>
          <p:cNvSpPr/>
          <p:nvPr>
            <p:custDataLst>
              <p:tags r:id="rId2"/>
            </p:custDataLst>
          </p:nvPr>
        </p:nvSpPr>
        <p:spPr>
          <a:xfrm>
            <a:off x="3524250" y="1931035"/>
            <a:ext cx="459740" cy="28702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2000" b="1" dirty="0">
                <a:solidFill>
                  <a:srgbClr val="0077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000" b="1" dirty="0">
              <a:solidFill>
                <a:srgbClr val="0077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7" name="Text 4"/>
          <p:cNvSpPr/>
          <p:nvPr>
            <p:custDataLst>
              <p:tags r:id="rId3"/>
            </p:custDataLst>
          </p:nvPr>
        </p:nvSpPr>
        <p:spPr>
          <a:xfrm>
            <a:off x="3990975" y="200263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完善文化基因解码推进体系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5"/>
          <p:cNvSpPr/>
          <p:nvPr/>
        </p:nvSpPr>
        <p:spPr>
          <a:xfrm>
            <a:off x="3990975" y="225028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9" name="Text 6"/>
          <p:cNvSpPr/>
          <p:nvPr>
            <p:custDataLst>
              <p:tags r:id="rId4"/>
            </p:custDataLst>
          </p:nvPr>
        </p:nvSpPr>
        <p:spPr>
          <a:xfrm>
            <a:off x="3524250" y="2559685"/>
            <a:ext cx="459740" cy="28702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2000" b="1" dirty="0">
                <a:solidFill>
                  <a:srgbClr val="0077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000" b="1" dirty="0">
              <a:solidFill>
                <a:srgbClr val="0077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0" name="Text 7"/>
          <p:cNvSpPr/>
          <p:nvPr>
            <p:custDataLst>
              <p:tags r:id="rId5"/>
            </p:custDataLst>
          </p:nvPr>
        </p:nvSpPr>
        <p:spPr>
          <a:xfrm>
            <a:off x="3990975" y="263128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搭建地域文化解码工作格局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990975" y="287893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pic>
        <p:nvPicPr>
          <p:cNvPr id="12" name="Image1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15" name="Text 6"/>
          <p:cNvSpPr/>
          <p:nvPr>
            <p:custDataLst>
              <p:tags r:id="rId7"/>
            </p:custDataLst>
          </p:nvPr>
        </p:nvSpPr>
        <p:spPr>
          <a:xfrm>
            <a:off x="3524250" y="3188335"/>
            <a:ext cx="459740" cy="28702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2000" b="1" dirty="0">
                <a:solidFill>
                  <a:srgbClr val="0077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2000" b="1" dirty="0">
              <a:solidFill>
                <a:srgbClr val="0077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6" name="Text 7"/>
          <p:cNvSpPr/>
          <p:nvPr>
            <p:custDataLst>
              <p:tags r:id="rId8"/>
            </p:custDataLst>
          </p:nvPr>
        </p:nvSpPr>
        <p:spPr>
          <a:xfrm>
            <a:off x="3990975" y="327961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推进特色文化解码成果转化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28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完善文化</a:t>
            </a:r>
            <a:r>
              <a:rPr lang="zh-CN" altLang="en-US" sz="28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基因</a:t>
            </a:r>
            <a:r>
              <a:rPr lang="en-US" sz="28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解码推进体系</a:t>
            </a:r>
            <a:endParaRPr lang="en-US" altLang="en-US" sz="28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333333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00773D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2500" dirty="0"/>
          </a:p>
        </p:txBody>
      </p:sp>
      <p:pic>
        <p:nvPicPr>
          <p:cNvPr id="8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9605" y="617220"/>
            <a:ext cx="464693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（一）强化组织领导</a:t>
            </a:r>
            <a:endParaRPr lang="zh-CN" altLang="en-US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900" y="1812290"/>
            <a:ext cx="2900727" cy="3261909"/>
          </a:xfrm>
          <a:prstGeom prst="rect">
            <a:avLst/>
          </a:prstGeom>
        </p:spPr>
      </p:pic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459740" y="3157220"/>
            <a:ext cx="2101850" cy="110109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zh-CN" altLang="en-US" sz="12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918053" y="1812290"/>
            <a:ext cx="2900064" cy="3279140"/>
          </a:xfrm>
          <a:prstGeom prst="rect">
            <a:avLst/>
          </a:prstGeom>
        </p:spPr>
      </p:pic>
      <p:sp>
        <p:nvSpPr>
          <p:cNvPr id="15" name="Text 3"/>
          <p:cNvSpPr/>
          <p:nvPr/>
        </p:nvSpPr>
        <p:spPr>
          <a:xfrm>
            <a:off x="0" y="0"/>
            <a:ext cx="1523365" cy="7512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22500"/>
              </a:lnSpc>
              <a:buNone/>
            </a:pPr>
            <a:endParaRPr lang="en-US" sz="8000" b="1" dirty="0">
              <a:solidFill>
                <a:srgbClr val="00773D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6" name="图片 15" descr="dd6c59655b30fe64c2b7074d112d78a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120" y="2145030"/>
            <a:ext cx="3242310" cy="2566035"/>
          </a:xfrm>
          <a:prstGeom prst="roundRect">
            <a:avLst/>
          </a:prstGeom>
        </p:spPr>
      </p:pic>
      <p:pic>
        <p:nvPicPr>
          <p:cNvPr id="17" name="Image1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ts val="5250"/>
              </a:lnSpc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一、</a:t>
            </a:r>
            <a:r>
              <a:rPr 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完善文化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基因</a:t>
            </a:r>
            <a:r>
              <a:rPr 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解码推进体系</a:t>
            </a:r>
            <a:endParaRPr lang="en-US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endParaRPr lang="zh-CN" altLang="en-US"/>
          </a:p>
        </p:txBody>
      </p:sp>
      <p:sp>
        <p:nvSpPr>
          <p:cNvPr id="19" name="Text 4"/>
          <p:cNvSpPr/>
          <p:nvPr>
            <p:custDataLst>
              <p:tags r:id="rId9"/>
            </p:custDataLst>
          </p:nvPr>
        </p:nvSpPr>
        <p:spPr>
          <a:xfrm>
            <a:off x="3259455" y="2757170"/>
            <a:ext cx="2219960" cy="20332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第一时间成立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解码工作专班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，市县文旅部门主要负责同志</a:t>
            </a:r>
            <a:r>
              <a:rPr lang="zh-CN" altLang="en-US" sz="12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亲自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谋划部署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，艺术、非遗、资源、文物、科教、宣传等多科室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共同参与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，相关文旅企业、文创企业、驻地高校和解码单位等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各尽所能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，形成一体化解码利用推进机制。</a:t>
            </a:r>
            <a:endParaRPr lang="zh-CN" altLang="en-US" sz="12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955738" y="2349756"/>
            <a:ext cx="1810552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市委高度重视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3765009" y="2318608"/>
            <a:ext cx="1598481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市县一体推进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247650" y="2713355"/>
            <a:ext cx="2526665" cy="2051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市委凝聚各方智慧，研究提出“</a:t>
            </a:r>
            <a:r>
              <a:rPr lang="zh-CN" altLang="en-US" sz="14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登高望远、勇挑重担、和合共生、国泰民安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”新时代泰山文化内涵。市委杨洪涛书记就“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泰山元素进教材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”作出专门批示，为有序展开我市标志性文化解码利用提供了根本遵循。</a:t>
            </a:r>
            <a:endParaRPr lang="zh-CN" altLang="en-US" sz="12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endParaRPr lang="zh-CN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9605" y="617220"/>
            <a:ext cx="464693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（二）凝聚人才合力</a:t>
            </a:r>
            <a:endParaRPr lang="zh-CN" altLang="en-US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332278" y="1812290"/>
            <a:ext cx="3236516" cy="3222114"/>
          </a:xfrm>
          <a:prstGeom prst="rect">
            <a:avLst/>
          </a:prstGeom>
        </p:spPr>
      </p:pic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653704" y="2853088"/>
            <a:ext cx="2633597" cy="185589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加强与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市委宣传部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、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市文联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、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市社科联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等部门联动，依托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泰山文化传承与高质量发展推进机制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，发挥泰山文化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推进办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、泰山智库和泰山学院等驻泰高校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外脑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智力支撑，邀请知名考古、文博、历史、人工智能等领域专家提供权威咨询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。</a:t>
            </a:r>
            <a:endParaRPr lang="zh-CN" altLang="en-US" sz="12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743575" y="1812290"/>
            <a:ext cx="3263900" cy="3239135"/>
          </a:xfrm>
          <a:prstGeom prst="rect">
            <a:avLst/>
          </a:prstGeom>
        </p:spPr>
      </p:pic>
      <p:sp>
        <p:nvSpPr>
          <p:cNvPr id="15" name="Text 3"/>
          <p:cNvSpPr/>
          <p:nvPr/>
        </p:nvSpPr>
        <p:spPr>
          <a:xfrm>
            <a:off x="0" y="0"/>
            <a:ext cx="1523365" cy="7512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22500"/>
              </a:lnSpc>
              <a:buNone/>
            </a:pPr>
            <a:endParaRPr lang="en-US" sz="8000" b="1" dirty="0">
              <a:solidFill>
                <a:srgbClr val="00773D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7" name="Image1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ts val="5250"/>
              </a:lnSpc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一、</a:t>
            </a:r>
            <a:r>
              <a:rPr 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完善文化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基因</a:t>
            </a:r>
            <a:r>
              <a:rPr 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解码推进体系</a:t>
            </a:r>
            <a:endParaRPr lang="en-US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endParaRPr lang="zh-CN" altLang="en-US"/>
          </a:p>
        </p:txBody>
      </p:sp>
      <p:sp>
        <p:nvSpPr>
          <p:cNvPr id="19" name="Text 4"/>
          <p:cNvSpPr/>
          <p:nvPr>
            <p:custDataLst>
              <p:tags r:id="rId8"/>
            </p:custDataLst>
          </p:nvPr>
        </p:nvSpPr>
        <p:spPr>
          <a:xfrm>
            <a:off x="6156960" y="2747645"/>
            <a:ext cx="2542540" cy="204025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  <a:sym typeface="+mn-ea"/>
              </a:rPr>
              <a:t>组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建泰山文化研究团队</a:t>
            </a:r>
            <a:r>
              <a:rPr lang="en-US" altLang="zh-CN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15个</a:t>
            </a:r>
            <a:r>
              <a:rPr lang="zh-CN" altLang="en-US" sz="1200" b="1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其中核心研究团队</a:t>
            </a:r>
            <a:r>
              <a:rPr lang="en-US" altLang="zh-CN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4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个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，重点研究团队</a:t>
            </a:r>
            <a:r>
              <a:rPr lang="en-US" altLang="zh-CN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11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个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。</a:t>
            </a:r>
            <a:endParaRPr lang="zh-CN" altLang="en-US" sz="12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“2025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年度泰山文化研究开放课题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和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山东省泰山文化研究课题专项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，收到申报课题</a:t>
            </a:r>
            <a:r>
              <a:rPr lang="en-US" altLang="zh-CN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252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项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，立项</a:t>
            </a:r>
            <a:r>
              <a:rPr lang="en-US" altLang="zh-CN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145项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。</a:t>
            </a:r>
            <a:endParaRPr lang="zh-CN" altLang="en-US" sz="12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  <a:sym typeface="+mn-ea"/>
              </a:rPr>
              <a:t>举办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  <a:sym typeface="+mn-ea"/>
              </a:rPr>
              <a:t>“泰山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  <a:sym typeface="+mn-ea"/>
              </a:rPr>
              <a:t>文化</a:t>
            </a:r>
            <a:r>
              <a:rPr lang="en-US" altLang="zh-CN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  <a:sym typeface="+mn-ea"/>
              </a:rPr>
              <a:t>大讲堂”</a:t>
            </a:r>
            <a:r>
              <a:rPr lang="en-US" altLang="zh-CN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  <a:sym typeface="+mn-ea"/>
              </a:rPr>
              <a:t>期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200" b="1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联合高校举办专题研讨班</a:t>
            </a:r>
            <a:r>
              <a:rPr lang="en-US" altLang="zh-CN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3期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，系统性培养骨干力量</a:t>
            </a:r>
            <a:r>
              <a:rPr lang="en-US" altLang="zh-CN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100</a:t>
            </a:r>
            <a:r>
              <a:rPr lang="zh-CN" altLang="en-US" sz="12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余名</a:t>
            </a:r>
            <a:r>
              <a:rPr lang="zh-CN" altLang="en-US" sz="12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。</a:t>
            </a:r>
            <a:endParaRPr lang="zh-CN" altLang="en-US" sz="12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334770" y="2326640"/>
            <a:ext cx="1032510" cy="280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多部门联动</a:t>
            </a:r>
            <a:endParaRPr lang="zh-CN" sz="1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6839585" y="2315210"/>
            <a:ext cx="1120775" cy="269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多措施推进</a:t>
            </a:r>
            <a:endParaRPr lang="zh-CN" sz="1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13" descr="_cgi-bin_mmwebwx-bin_webwxgetmsgimg__&amp;MsgID=195348762178021094&amp;skey=@crypt_97f79ee9_419efc9a202f64b61a26cd0f418fe809&amp;mmweb_appid=wx_webfilehelper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5273" t="6385" r="2435" b="3121"/>
          <a:stretch>
            <a:fillRect/>
          </a:stretch>
        </p:blipFill>
        <p:spPr>
          <a:xfrm>
            <a:off x="3510280" y="2484755"/>
            <a:ext cx="2334260" cy="1602105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333333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00773D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2500" dirty="0"/>
          </a:p>
        </p:txBody>
      </p:sp>
      <p:sp>
        <p:nvSpPr>
          <p:cNvPr id="7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zh-CN" altLang="en-US" sz="28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搭建地域文化解码工作格局</a:t>
            </a:r>
            <a:endParaRPr lang="zh-CN" altLang="en-US" sz="28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2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9605" y="617220"/>
            <a:ext cx="392303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（一）坚持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“</a:t>
            </a: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核心引领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  <a:sym typeface="+mn-ea"/>
              </a:rPr>
              <a:t>”</a:t>
            </a:r>
            <a:endParaRPr lang="en-US" altLang="zh-CN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15" name="Text 3"/>
          <p:cNvSpPr/>
          <p:nvPr/>
        </p:nvSpPr>
        <p:spPr>
          <a:xfrm>
            <a:off x="0" y="0"/>
            <a:ext cx="1523365" cy="7512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22500"/>
              </a:lnSpc>
              <a:buNone/>
            </a:pPr>
            <a:endParaRPr lang="en-US" sz="8000" b="1" dirty="0">
              <a:solidFill>
                <a:srgbClr val="00773D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7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ts val="5250"/>
              </a:lnSpc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二、搭建地域文化解码工作格局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2115" y="2219960"/>
            <a:ext cx="3581400" cy="2452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泰山文化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在齐鲁文化谱系中积淀厚重、地位凸显、影响深远。我们首先遴选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泰山石敢当文化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和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平安文化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两大标识性文化基因，着眼时代特征，系统推进解码工作。</a:t>
            </a:r>
            <a:endParaRPr lang="zh-CN" altLang="en-US" sz="16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pic>
        <p:nvPicPr>
          <p:cNvPr id="27" name="图片 26" descr="643a6bfeb3a86b5f3e691791f1dc895f"/>
          <p:cNvPicPr>
            <a:picLocks noChangeAspect="1"/>
          </p:cNvPicPr>
          <p:nvPr/>
        </p:nvPicPr>
        <p:blipFill>
          <a:blip r:embed="rId3"/>
          <a:srcRect l="17891" t="-527" r="9916" b="527"/>
          <a:stretch>
            <a:fillRect/>
          </a:stretch>
        </p:blipFill>
        <p:spPr>
          <a:xfrm>
            <a:off x="4278630" y="1911985"/>
            <a:ext cx="2299970" cy="2821305"/>
          </a:xfrm>
          <a:prstGeom prst="roundRect">
            <a:avLst/>
          </a:prstGeom>
        </p:spPr>
      </p:pic>
      <p:pic>
        <p:nvPicPr>
          <p:cNvPr id="12" name="图片 11" descr="03f5a78801d86e56def4beb38a09959d"/>
          <p:cNvPicPr>
            <a:picLocks noChangeAspect="1"/>
          </p:cNvPicPr>
          <p:nvPr/>
        </p:nvPicPr>
        <p:blipFill>
          <a:blip r:embed="rId4"/>
          <a:srcRect l="27259" t="10333" r="31259" b="20531"/>
          <a:stretch>
            <a:fillRect/>
          </a:stretch>
        </p:blipFill>
        <p:spPr>
          <a:xfrm>
            <a:off x="6748780" y="1911985"/>
            <a:ext cx="2151380" cy="2835910"/>
          </a:xfrm>
          <a:prstGeom prst="round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18000" y="23749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●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9605" y="617220"/>
            <a:ext cx="392303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（一）坚持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“</a:t>
            </a: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核心引领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”</a:t>
            </a:r>
            <a:endParaRPr lang="en-US" altLang="zh-CN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15" name="Text 3"/>
          <p:cNvSpPr/>
          <p:nvPr/>
        </p:nvSpPr>
        <p:spPr>
          <a:xfrm>
            <a:off x="0" y="0"/>
            <a:ext cx="1523365" cy="7512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22500"/>
              </a:lnSpc>
              <a:buNone/>
            </a:pPr>
            <a:endParaRPr lang="en-US" sz="8000" b="1" dirty="0">
              <a:solidFill>
                <a:srgbClr val="00773D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7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ts val="5250"/>
              </a:lnSpc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二、搭建地域文化解码工作格局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3995" y="1979930"/>
            <a:ext cx="504825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珍藏在泰山石敢当文博馆内的</a:t>
            </a: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360余通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石敢当碑刻、</a:t>
            </a: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400余件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民俗文物，以及镶嵌在</a:t>
            </a: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田野乡间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的各类实物，是石敢当文化展示传播的核心阵地。</a:t>
            </a:r>
            <a:endParaRPr lang="zh-CN" altLang="en-US" sz="16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从灵石崇拜与自然信仰的本源出发，深度提炼其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卫国护民、勇挑重担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的责任担当，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坚如盘石、坚定不移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毅志品格，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登高望远、脚踏实地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进取精神等文化符号，完成区域内石敢当碑刻、历史遗存、民俗活动场所等文化载体调研和数字化采集工作。</a:t>
            </a:r>
            <a:endParaRPr lang="zh-CN" altLang="en-US" sz="16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6600" y="168592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泰山石敢当文化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 descr="d8b2ebe558f03159ea0c22c509714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880" y="2091690"/>
            <a:ext cx="3779520" cy="2620010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9302" r="9302"/>
          <a:stretch>
            <a:fillRect/>
          </a:stretch>
        </p:blipFill>
        <p:spPr>
          <a:xfrm>
            <a:off x="0" y="0"/>
            <a:ext cx="9144000" cy="16383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9605" y="617220"/>
            <a:ext cx="3923030" cy="9156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algn="l">
              <a:lnSpc>
                <a:spcPts val="3150"/>
              </a:lnSpc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（一）坚持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“</a:t>
            </a:r>
            <a:r>
              <a:rPr lang="zh-CN" altLang="en-US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核心引领</a:t>
            </a:r>
            <a:r>
              <a:rPr lang="en-US" altLang="zh-CN" sz="2000" b="1" dirty="0">
                <a:solidFill>
                  <a:srgbClr val="333333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0"/>
              </a:rPr>
              <a:t>”</a:t>
            </a:r>
            <a:endParaRPr lang="en-US" altLang="zh-CN" sz="2000" b="1" dirty="0">
              <a:solidFill>
                <a:srgbClr val="333333"/>
              </a:solidFill>
              <a:latin typeface="隶书" panose="02010509060101010101" charset="-122"/>
              <a:ea typeface="隶书" panose="02010509060101010101" charset="-122"/>
              <a:cs typeface="微软雅黑" panose="020B050302020402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15" name="Text 3"/>
          <p:cNvSpPr/>
          <p:nvPr/>
        </p:nvSpPr>
        <p:spPr>
          <a:xfrm>
            <a:off x="0" y="0"/>
            <a:ext cx="1523365" cy="75120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22500"/>
              </a:lnSpc>
              <a:buNone/>
            </a:pPr>
            <a:endParaRPr lang="en-US" sz="8000" b="1" dirty="0">
              <a:solidFill>
                <a:srgbClr val="00773D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7" name="Image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8620" y="240030"/>
            <a:ext cx="2268220" cy="12941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9605" y="53975"/>
            <a:ext cx="571309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ts val="5250"/>
              </a:lnSpc>
              <a:buNone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二、搭建地域文化解码工作格局</a:t>
            </a:r>
            <a:endParaRPr lang="zh-CN" altLang="en-US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3995" y="2147570"/>
            <a:ext cx="3866515" cy="2818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  <a:sym typeface="+mn-ea"/>
              </a:rPr>
              <a:t>明确了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“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要素梳理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—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解码构谱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—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形成报告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—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基因标注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—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版权登记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—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成果活化</a:t>
            </a:r>
            <a:r>
              <a:rPr lang="en-US" altLang="zh-CN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”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工作路径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。</a:t>
            </a:r>
            <a:endParaRPr lang="zh-CN" altLang="en-US" sz="16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划分碑刻石刻、古建遗址、古树名木、文物器物、自然风光</a:t>
            </a:r>
            <a:r>
              <a:rPr lang="en-US" altLang="zh-CN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个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核心类别，制定</a:t>
            </a:r>
            <a:r>
              <a:rPr lang="en-US" altLang="zh-CN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套</a:t>
            </a:r>
            <a:r>
              <a:rPr lang="zh-CN" altLang="en-US" sz="1600" b="1" dirty="0">
                <a:latin typeface="隶书" panose="02010509060101010101" charset="-122"/>
                <a:ea typeface="隶书" panose="02010509060101010101" charset="-122"/>
                <a:cs typeface="微软雅黑" panose="020B0503020204020204" pitchFamily="34" charset="-122"/>
              </a:rPr>
              <a:t>标准化信息采集模板，开展全面摸排调研。</a:t>
            </a:r>
            <a:endParaRPr lang="zh-CN" altLang="en-US" sz="1600" b="1" dirty="0">
              <a:latin typeface="隶书" panose="02010509060101010101" charset="-122"/>
              <a:ea typeface="隶书" panose="02010509060101010101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1500" y="169354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国泰民安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文化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default (1)"/>
          <p:cNvPicPr>
            <a:picLocks noChangeAspect="1"/>
          </p:cNvPicPr>
          <p:nvPr/>
        </p:nvPicPr>
        <p:blipFill>
          <a:blip r:embed="rId3"/>
          <a:srcRect l="5250" r="20750"/>
          <a:stretch>
            <a:fillRect/>
          </a:stretch>
        </p:blipFill>
        <p:spPr>
          <a:xfrm>
            <a:off x="4067810" y="1897380"/>
            <a:ext cx="4865370" cy="2884170"/>
          </a:xfrm>
          <a:prstGeom prst="round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25.2625196850394,&quot;left&quot;:277.5,&quot;top&quot;:152.05,&quot;width&quot;:397.5}"/>
</p:tagLst>
</file>

<file path=ppt/tags/tag10.xml><?xml version="1.0" encoding="utf-8"?>
<p:tagLst xmlns:p="http://schemas.openxmlformats.org/presentationml/2006/main">
  <p:tag name="KSO_WM_DIAGRAM_VIRTUALLY_FRAME" val="{&quot;height&quot;:258.2,&quot;left&quot;:7,&quot;top&quot;:142.7,&quot;width&quot;:509.86480314960625}"/>
</p:tagLst>
</file>

<file path=ppt/tags/tag11.xml><?xml version="1.0" encoding="utf-8"?>
<p:tagLst xmlns:p="http://schemas.openxmlformats.org/presentationml/2006/main">
  <p:tag name="KSO_WM_DIAGRAM_VIRTUALLY_FRAME" val="{&quot;height&quot;:258.2,&quot;left&quot;:7,&quot;top&quot;:142.7,&quot;width&quot;:509.86480314960625}"/>
</p:tagLst>
</file>

<file path=ppt/tags/tag12.xml><?xml version="1.0" encoding="utf-8"?>
<p:tagLst xmlns:p="http://schemas.openxmlformats.org/presentationml/2006/main">
  <p:tag name="KSO_WM_DIAGRAM_VIRTUALLY_FRAME" val="{&quot;height&quot;:258.2,&quot;left&quot;:7,&quot;top&quot;:142.7,&quot;width&quot;:509.86480314960625}"/>
</p:tagLst>
</file>

<file path=ppt/tags/tag13.xml><?xml version="1.0" encoding="utf-8"?>
<p:tagLst xmlns:p="http://schemas.openxmlformats.org/presentationml/2006/main">
  <p:tag name="KSO_WM_DIAGRAM_VIRTUALLY_FRAME" val="{&quot;height&quot;:258.2,&quot;left&quot;:7,&quot;top&quot;:142.7,&quot;width&quot;:509.86480314960625}"/>
</p:tagLst>
</file>

<file path=ppt/tags/tag14.xml><?xml version="1.0" encoding="utf-8"?>
<p:tagLst xmlns:p="http://schemas.openxmlformats.org/presentationml/2006/main">
  <p:tag name="KSO_WM_DIAGRAM_VIRTUALLY_FRAME" val="{&quot;height&quot;:392.4000000000001,&quot;left&quot;:7,&quot;top&quot;:5.35,&quot;width&quot;:703.4}"/>
</p:tagLst>
</file>

<file path=ppt/tags/tag15.xml><?xml version="1.0" encoding="utf-8"?>
<p:tagLst xmlns:p="http://schemas.openxmlformats.org/presentationml/2006/main">
  <p:tag name="KSO_WM_DIAGRAM_VIRTUALLY_FRAME" val="{&quot;height&quot;:392.4000000000001,&quot;left&quot;:7,&quot;top&quot;:5.35,&quot;width&quot;:703.4}"/>
</p:tagLst>
</file>

<file path=ppt/tags/tag16.xml><?xml version="1.0" encoding="utf-8"?>
<p:tagLst xmlns:p="http://schemas.openxmlformats.org/presentationml/2006/main">
  <p:tag name="KSO_WM_DIAGRAM_VIRTUALLY_FRAME" val="{&quot;height&quot;:392.4000000000001,&quot;left&quot;:7,&quot;top&quot;:5.35,&quot;width&quot;:703.4}"/>
</p:tagLst>
</file>

<file path=ppt/tags/tag17.xml><?xml version="1.0" encoding="utf-8"?>
<p:tagLst xmlns:p="http://schemas.openxmlformats.org/presentationml/2006/main">
  <p:tag name="KSO_WM_DIAGRAM_VIRTUALLY_FRAME" val="{&quot;height&quot;:392.4000000000001,&quot;left&quot;:7,&quot;top&quot;:5.35,&quot;width&quot;:703.4}"/>
</p:tagLst>
</file>

<file path=ppt/tags/tag18.xml><?xml version="1.0" encoding="utf-8"?>
<p:tagLst xmlns:p="http://schemas.openxmlformats.org/presentationml/2006/main">
  <p:tag name="KSO_WM_DIAGRAM_VIRTUALLY_FRAME" val="{&quot;height&quot;:392.4000000000001,&quot;left&quot;:7,&quot;top&quot;:5.35,&quot;width&quot;:703.4}"/>
</p:tagLst>
</file>

<file path=ppt/tags/tag19.xml><?xml version="1.0" encoding="utf-8"?>
<p:tagLst xmlns:p="http://schemas.openxmlformats.org/presentationml/2006/main">
  <p:tag name="KSO_WM_DIAGRAM_VIRTUALLY_FRAME" val="{&quot;height&quot;:392.4000000000001,&quot;left&quot;:7,&quot;top&quot;:5.35,&quot;width&quot;:703.4}"/>
</p:tagLst>
</file>

<file path=ppt/tags/tag2.xml><?xml version="1.0" encoding="utf-8"?>
<p:tagLst xmlns:p="http://schemas.openxmlformats.org/presentationml/2006/main">
  <p:tag name="KSO_WM_DIAGRAM_VIRTUALLY_FRAME" val="{&quot;height&quot;:125.2625196850394,&quot;left&quot;:277.5,&quot;top&quot;:152.05,&quot;width&quot;:397.5}"/>
</p:tagLst>
</file>

<file path=ppt/tags/tag20.xml><?xml version="1.0" encoding="utf-8"?>
<p:tagLst xmlns:p="http://schemas.openxmlformats.org/presentationml/2006/main">
  <p:tag name="KSO_WM_DIAGRAM_VIRTUALLY_FRAME" val="{&quot;height&quot;:392.4000000000001,&quot;left&quot;:7,&quot;top&quot;:5.35,&quot;width&quot;:703.4}"/>
</p:tagLst>
</file>

<file path=ppt/tags/tag21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22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23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24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25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26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27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28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29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3.xml><?xml version="1.0" encoding="utf-8"?>
<p:tagLst xmlns:p="http://schemas.openxmlformats.org/presentationml/2006/main">
  <p:tag name="KSO_WM_DIAGRAM_VIRTUALLY_FRAME" val="{&quot;height&quot;:125.2625196850394,&quot;left&quot;:277.5,&quot;top&quot;:152.05,&quot;width&quot;:397.5}"/>
</p:tagLst>
</file>

<file path=ppt/tags/tag30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31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32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33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34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35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36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37.xml><?xml version="1.0" encoding="utf-8"?>
<p:tagLst xmlns:p="http://schemas.openxmlformats.org/presentationml/2006/main">
  <p:tag name="KSO_WM_DIAGRAM_VIRTUALLY_FRAME" val="{&quot;height&quot;:396.95,&quot;left&quot;:30,&quot;top&quot;:141.6,&quot;width&quot;:687.1}"/>
</p:tagLst>
</file>

<file path=ppt/tags/tag38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39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.xml><?xml version="1.0" encoding="utf-8"?>
<p:tagLst xmlns:p="http://schemas.openxmlformats.org/presentationml/2006/main">
  <p:tag name="KSO_WM_DIAGRAM_VIRTUALLY_FRAME" val="{&quot;height&quot;:125.2625196850394,&quot;left&quot;:277.5,&quot;top&quot;:152.05,&quot;width&quot;:397.5}"/>
</p:tagLst>
</file>

<file path=ppt/tags/tag40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1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2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3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4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5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6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7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8.xml><?xml version="1.0" encoding="utf-8"?>
<p:tagLst xmlns:p="http://schemas.openxmlformats.org/presentationml/2006/main">
  <p:tag name="KSO_WM_DIAGRAM_VIRTUALLY_FRAME" val="{&quot;height&quot;:266,&quot;left&quot;:0,&quot;top&quot;:129,&quot;width&quot;:715.75}"/>
</p:tagLst>
</file>

<file path=ppt/tags/tag49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.xml><?xml version="1.0" encoding="utf-8"?>
<p:tagLst xmlns:p="http://schemas.openxmlformats.org/presentationml/2006/main">
  <p:tag name="KSO_WM_DIAGRAM_VIRTUALLY_FRAME" val="{&quot;height&quot;:125.2625196850394,&quot;left&quot;:277.5,&quot;top&quot;:152.05,&quot;width&quot;:397.5}"/>
</p:tagLst>
</file>

<file path=ppt/tags/tag50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1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2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3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4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5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6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7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8.xml><?xml version="1.0" encoding="utf-8"?>
<p:tagLst xmlns:p="http://schemas.openxmlformats.org/presentationml/2006/main">
  <p:tag name="KSO_WM_DIAGRAM_VIRTUALLY_FRAME" val="{&quot;height&quot;:266.65,&quot;left&quot;:0,&quot;top&quot;:129,&quot;width&quot;:716.6}"/>
</p:tagLst>
</file>

<file path=ppt/tags/tag59.xml><?xml version="1.0" encoding="utf-8"?>
<p:tagLst xmlns:p="http://schemas.openxmlformats.org/presentationml/2006/main">
  <p:tag name="resource_record_key" val="{&quot;8&quot;:[20472196]}"/>
</p:tagLst>
</file>

<file path=ppt/tags/tag6.xml><?xml version="1.0" encoding="utf-8"?>
<p:tagLst xmlns:p="http://schemas.openxmlformats.org/presentationml/2006/main">
  <p:tag name="KSO_WM_DIAGRAM_VIRTUALLY_FRAME" val="{&quot;height&quot;:125.2625196850394,&quot;left&quot;:277.5,&quot;top&quot;:152.05,&quot;width&quot;:397.5}"/>
</p:tagLst>
</file>

<file path=ppt/tags/tag7.xml><?xml version="1.0" encoding="utf-8"?>
<p:tagLst xmlns:p="http://schemas.openxmlformats.org/presentationml/2006/main">
  <p:tag name="KSO_WM_DIAGRAM_VIRTUALLY_FRAME" val="{&quot;height&quot;:258.2,&quot;left&quot;:7,&quot;top&quot;:142.7,&quot;width&quot;:509.86480314960625}"/>
</p:tagLst>
</file>

<file path=ppt/tags/tag8.xml><?xml version="1.0" encoding="utf-8"?>
<p:tagLst xmlns:p="http://schemas.openxmlformats.org/presentationml/2006/main">
  <p:tag name="KSO_WM_DIAGRAM_VIRTUALLY_FRAME" val="{&quot;height&quot;:247.4,&quot;left&quot;:7,&quot;top&quot;:142.7,&quot;width&quot;:470.2648031496063}"/>
</p:tagLst>
</file>

<file path=ppt/tags/tag9.xml><?xml version="1.0" encoding="utf-8"?>
<p:tagLst xmlns:p="http://schemas.openxmlformats.org/presentationml/2006/main">
  <p:tag name="KSO_WM_DIAGRAM_VIRTUALLY_FRAME" val="{&quot;height&quot;:258.2,&quot;left&quot;:7,&quot;top&quot;:142.7,&quot;width&quot;:509.864803149606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2360</Words>
  <Application>WPS 演示</Application>
  <PresentationFormat>On-screen Show (16:9)</PresentationFormat>
  <Paragraphs>192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微软雅黑</vt:lpstr>
      <vt:lpstr>隶书</vt:lpstr>
      <vt:lpstr>微软雅黑 Light</vt:lpstr>
      <vt:lpstr>华文行楷</vt:lpstr>
      <vt:lpstr>Calibri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匹马戍梁州</cp:lastModifiedBy>
  <cp:revision>42</cp:revision>
  <dcterms:created xsi:type="dcterms:W3CDTF">2026-03-27T10:36:00Z</dcterms:created>
  <dcterms:modified xsi:type="dcterms:W3CDTF">2026-04-02T09:49:45Z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F22E4B82AC4FA175D44EC66914000C1C_43</vt:lpwstr>
  </property>
  <property fmtid="{D5CDD505-2E9C-101B-9397-08002B2CF9AE}" pid="3" name="KSOProductBuildVer">
    <vt:lpwstr>2052-12.1.0.25225</vt:lpwstr>
  </property>
</Properties>
</file>